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"/>
  </p:notesMasterIdLst>
  <p:handoutMasterIdLst>
    <p:handoutMasterId r:id="rId39"/>
  </p:handoutMasterIdLst>
  <p:sldIdLst>
    <p:sldId id="256" r:id="rId3"/>
    <p:sldId id="1412" r:id="rId4"/>
    <p:sldId id="689" r:id="rId5"/>
    <p:sldId id="1316" r:id="rId6"/>
    <p:sldId id="1317" r:id="rId7"/>
    <p:sldId id="384" r:id="rId8"/>
    <p:sldId id="385" r:id="rId9"/>
    <p:sldId id="386" r:id="rId10"/>
    <p:sldId id="1254" r:id="rId12"/>
    <p:sldId id="1536" r:id="rId13"/>
    <p:sldId id="1696" r:id="rId14"/>
    <p:sldId id="1615" r:id="rId15"/>
    <p:sldId id="1616" r:id="rId16"/>
    <p:sldId id="1617" r:id="rId17"/>
    <p:sldId id="387" r:id="rId18"/>
    <p:sldId id="1248" r:id="rId19"/>
    <p:sldId id="388" r:id="rId20"/>
    <p:sldId id="389" r:id="rId21"/>
    <p:sldId id="390" r:id="rId22"/>
    <p:sldId id="1618" r:id="rId23"/>
    <p:sldId id="1183" r:id="rId24"/>
    <p:sldId id="1410" r:id="rId25"/>
    <p:sldId id="1411" r:id="rId26"/>
    <p:sldId id="1619" r:id="rId27"/>
    <p:sldId id="1711" r:id="rId28"/>
    <p:sldId id="1712" r:id="rId29"/>
    <p:sldId id="1713" r:id="rId30"/>
    <p:sldId id="1714" r:id="rId31"/>
    <p:sldId id="1715" r:id="rId32"/>
    <p:sldId id="1716" r:id="rId33"/>
    <p:sldId id="1717" r:id="rId34"/>
    <p:sldId id="1718" r:id="rId35"/>
    <p:sldId id="1719" r:id="rId36"/>
    <p:sldId id="1720" r:id="rId37"/>
    <p:sldId id="16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135" y="121285"/>
            <a:ext cx="9580245" cy="38398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45" y="4027170"/>
            <a:ext cx="6054725" cy="2776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  <a:p>
            <a:r>
              <a:rPr lang="en-US" b="1"/>
              <a:t>Coursera Coach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r>
              <a:rPr lang="en-US">
                <a:sym typeface="+mn-ea"/>
              </a:rPr>
              <a:t>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LM Studio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Ollama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1523365"/>
            <a:ext cx="5210175" cy="527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13715"/>
            <a:ext cx="6291580" cy="611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4944" t="11004" r="24413" b="20557"/>
          <a:stretch>
            <a:fillRect/>
          </a:stretch>
        </p:blipFill>
        <p:spPr>
          <a:xfrm>
            <a:off x="11040745" y="0"/>
            <a:ext cx="115125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Llama Index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79525" y="2219960"/>
            <a:ext cx="8281670" cy="405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Evaluation Metrics for Search and RAG 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To explain how each of the following metrics is calculated, this article uses a minimal example dataset of eight pastries 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1495" y="2992120"/>
            <a:ext cx="5151120" cy="3185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Metrics to Evaluate Information Retrieval Systems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p>
            <a:r>
              <a:rPr lang="en-US" altLang="en-GB"/>
              <a:t>Precision</a:t>
            </a:r>
            <a:endParaRPr lang="en-US" altLang="en-GB"/>
          </a:p>
          <a:p>
            <a:pPr lvl="1"/>
            <a:r>
              <a:rPr lang="en-US" altLang="en-GB"/>
              <a:t>The precision@K metric measures how many of the retrieved items are relevant. </a:t>
            </a:r>
            <a:endParaRPr lang="en-US" altLang="en-GB"/>
          </a:p>
          <a:p>
            <a:pPr lvl="1"/>
            <a:r>
              <a:rPr lang="en-US" altLang="en-GB"/>
              <a:t>This metric is not rank-aware and thus only considers the number of relevant results but not their order. </a:t>
            </a:r>
            <a:endParaRPr lang="en-US" altLang="en-GB"/>
          </a:p>
          <a:p>
            <a:pPr lvl="1"/>
            <a:r>
              <a:rPr lang="en-US" altLang="en-GB"/>
              <a:t>You can calculate precision@K by dividing the number of relevant items within the top K results by K.</a:t>
            </a:r>
            <a:endParaRPr lang="en-US" altLang="en-GB"/>
          </a:p>
          <a:p>
            <a:pPr lvl="1"/>
            <a:endParaRPr lang="en-US" altLang="en-GB"/>
          </a:p>
          <a:p>
            <a:pPr lvl="1"/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4848225"/>
            <a:ext cx="870140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7955"/>
            <a:ext cx="11715115" cy="62083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Recall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recall@K metric measures how many relevant items were successfully retrieved from the entire dataset. This metric is not rank-aware and thus only considers the number of relevant results but not their order. You can calculate the recall@K by dividing the number of relevant items within the top K results by the total number of relevant items in the entire dataset.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479925"/>
            <a:ext cx="10922635" cy="11709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0655" y="365125"/>
            <a:ext cx="11766550" cy="6138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Mean Average Precision (MAP)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Mean Average Precision@K (MAP@K) metric measures the system's ability to return relevant items in the top K results while placing more relevant items at the top. 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7035" y="5066030"/>
            <a:ext cx="3215640" cy="58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760470"/>
            <a:ext cx="2286000" cy="6629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07645"/>
            <a:ext cx="12044680" cy="64598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Normalized Discounted Cumulative Gain (NDCG)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Normalized Discounted Cumulative Gain@K (NDCG@K) metric measures the system's ability to sort items based on relevance. </a:t>
            </a:r>
            <a:endParaRPr lang="en-US" altLang="en-GB"/>
          </a:p>
          <a:p>
            <a:r>
              <a:rPr lang="en-US" altLang="en-GB"/>
              <a:t>Requires not only if a document is relevant but also how relevant it is (e.g., relevant vs. somewhat relevant vs. not relevant).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You can calculate the NDCG@K by calculating the discounted cumulative gain (DCG) and then normalizing it over the ideal discounted cumulative gain (IDCG).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NDCG</a:t>
            </a:r>
            <a:endParaRPr lang="en-GB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2695" y="2435225"/>
            <a:ext cx="3406140" cy="263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2705" y="122555"/>
            <a:ext cx="11931015" cy="62337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What is a prompt? - recap </a:t>
            </a:r>
            <a:endParaRPr 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- recap 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610" y="1905000"/>
            <a:ext cx="1731010" cy="3047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2480</Words>
  <Application>WPS Presentation</Application>
  <PresentationFormat>Widescreen</PresentationFormat>
  <Paragraphs>164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Generative AI</vt:lpstr>
      <vt:lpstr>outline</vt:lpstr>
      <vt:lpstr>Retrieval Augmented Generation (RAG)</vt:lpstr>
      <vt:lpstr>PowerPoint 演示文稿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LLM-powered applications Retrieval Augmented Generation   RAG</vt:lpstr>
      <vt:lpstr>RAG</vt:lpstr>
      <vt:lpstr>PowerPoint 演示文稿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Evaluation Metrics for Search and RAG </vt:lpstr>
      <vt:lpstr>Metrics to Evaluate Information Retrieval Systems</vt:lpstr>
      <vt:lpstr>PowerPoint 演示文稿</vt:lpstr>
      <vt:lpstr>Recall</vt:lpstr>
      <vt:lpstr>PowerPoint 演示文稿</vt:lpstr>
      <vt:lpstr>Mean Average Precision (MAP)</vt:lpstr>
      <vt:lpstr>PowerPoint 演示文稿</vt:lpstr>
      <vt:lpstr>Normalized Discounted Cumulative Gain (NDCG)</vt:lpstr>
      <vt:lpstr>NDCG</vt:lpstr>
      <vt:lpstr>PowerPoint 演示文稿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312</cp:revision>
  <dcterms:created xsi:type="dcterms:W3CDTF">2024-07-10T06:40:00Z</dcterms:created>
  <dcterms:modified xsi:type="dcterms:W3CDTF">2025-10-04T15:33:39Z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2057-12.2.0.22556</vt:lpwstr>
  </property>
</Properties>
</file>